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itchFamily="2" charset="0"/>
      <p:regular r:id="rId11"/>
    </p:embeddedFont>
    <p:embeddedFont>
      <p:font typeface="PT Serif" panose="020A0603040505020204" pitchFamily="18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42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45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90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313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52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58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291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236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969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903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08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9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113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446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83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74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630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965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07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226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1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Employee Retention and Performance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key drivers of employee satisfaction and retention, analyzing data to uncover actionable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5321141"/>
            <a:ext cx="27443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Prince Dubey, Radhika Natarajan and </a:t>
            </a:r>
            <a:r>
              <a:rPr lang="en-US" sz="2200" b="1" dirty="0" err="1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Akkalesh</a:t>
            </a:r>
            <a:r>
              <a:rPr lang="en-US" sz="22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S P 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21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Objectives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2117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53691" y="2288143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21170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Understand Key Drivers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09193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factors influencing employee satisfaction, performance, and decisions to leave.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117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45368" y="2288143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21170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Analyze Department Trends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0919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satisfaction and performance trends across departments.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53691" y="5101947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025509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Assess Impact of Workload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90573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the impact of workload, tenure, and salary on employee retention.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255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4845368" y="5101947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5422583" y="5025509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Explore Role of Promotions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422583" y="59057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role of promotions and workplace incidents on quitting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656868"/>
            <a:ext cx="4968002" cy="621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48745" y="1561743"/>
            <a:ext cx="7819311" cy="6010989"/>
          </a:xfrm>
          <a:prstGeom prst="roundRect">
            <a:avLst>
              <a:gd name="adj" fmla="val 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6365" y="1569363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45555" y="1690449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251400" y="1690449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56365" y="2114431"/>
            <a:ext cx="7804071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45555" y="2235518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satisfaction_level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51400" y="2235518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satisfaction (0–1 scale)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56365" y="2659499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45555" y="2780586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last_evaluation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51400" y="2780586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evaluation score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56365" y="3204567"/>
            <a:ext cx="7804071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45555" y="3325654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number_project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51400" y="3325654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projects handled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6365" y="3749635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45555" y="3870722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average_monthly_hours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251400" y="3870722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monthly working hours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156365" y="4294703"/>
            <a:ext cx="7804071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45555" y="4415790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time_spend_company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0251400" y="4415790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Years spent at the company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6156365" y="4839772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45555" y="4960858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Work_accident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0251400" y="4960858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Count of workplace accidents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6156365" y="5384840"/>
            <a:ext cx="7804071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345555" y="5505926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Quit_the_Company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10251400" y="5505926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Whether the employee quit (Yes/No)</a:t>
            </a:r>
            <a:endParaRPr lang="en-US" sz="1450" dirty="0"/>
          </a:p>
        </p:txBody>
      </p:sp>
      <p:sp>
        <p:nvSpPr>
          <p:cNvPr id="29" name="Shape 26"/>
          <p:cNvSpPr/>
          <p:nvPr/>
        </p:nvSpPr>
        <p:spPr>
          <a:xfrm>
            <a:off x="6156365" y="5929908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345555" y="6050994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promotion_last_5years</a:t>
            </a:r>
            <a:endParaRPr lang="en-US" sz="1450" dirty="0"/>
          </a:p>
        </p:txBody>
      </p:sp>
      <p:sp>
        <p:nvSpPr>
          <p:cNvPr id="31" name="Text 28"/>
          <p:cNvSpPr/>
          <p:nvPr/>
        </p:nvSpPr>
        <p:spPr>
          <a:xfrm>
            <a:off x="10251400" y="6050994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Promotions in the last 5 years (Yes/No)</a:t>
            </a:r>
            <a:endParaRPr lang="en-US" sz="1450" dirty="0"/>
          </a:p>
        </p:txBody>
      </p:sp>
      <p:sp>
        <p:nvSpPr>
          <p:cNvPr id="32" name="Shape 29"/>
          <p:cNvSpPr/>
          <p:nvPr/>
        </p:nvSpPr>
        <p:spPr>
          <a:xfrm>
            <a:off x="6156365" y="6474976"/>
            <a:ext cx="7804071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6345555" y="6596063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Departments</a:t>
            </a:r>
            <a:endParaRPr lang="en-US" sz="1450" dirty="0"/>
          </a:p>
        </p:txBody>
      </p:sp>
      <p:sp>
        <p:nvSpPr>
          <p:cNvPr id="34" name="Text 31"/>
          <p:cNvSpPr/>
          <p:nvPr/>
        </p:nvSpPr>
        <p:spPr>
          <a:xfrm>
            <a:off x="10251400" y="6596063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Employee's department</a:t>
            </a:r>
            <a:endParaRPr lang="en-US" sz="1450" dirty="0"/>
          </a:p>
        </p:txBody>
      </p:sp>
      <p:sp>
        <p:nvSpPr>
          <p:cNvPr id="35" name="Shape 32"/>
          <p:cNvSpPr/>
          <p:nvPr/>
        </p:nvSpPr>
        <p:spPr>
          <a:xfrm>
            <a:off x="6156365" y="7020044"/>
            <a:ext cx="7804071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345555" y="7141131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salary</a:t>
            </a:r>
            <a:endParaRPr lang="en-US" sz="1450" dirty="0"/>
          </a:p>
        </p:txBody>
      </p:sp>
      <p:sp>
        <p:nvSpPr>
          <p:cNvPr id="37" name="Text 34"/>
          <p:cNvSpPr/>
          <p:nvPr/>
        </p:nvSpPr>
        <p:spPr>
          <a:xfrm>
            <a:off x="10251400" y="7141131"/>
            <a:ext cx="3519845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Categorized as low, medium, high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547092"/>
            <a:ext cx="5212675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Methodology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81313" y="1496378"/>
            <a:ext cx="22860" cy="6186130"/>
          </a:xfrm>
          <a:prstGeom prst="roundRect">
            <a:avLst>
              <a:gd name="adj" fmla="val 130301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93244" y="1931670"/>
            <a:ext cx="694968" cy="22860"/>
          </a:xfrm>
          <a:prstGeom prst="roundRect">
            <a:avLst>
              <a:gd name="adj" fmla="val 130301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69382" y="1719739"/>
            <a:ext cx="446723" cy="4467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909399" y="1786652"/>
            <a:ext cx="16668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84903" y="1694855"/>
            <a:ext cx="375118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Exploratory Data Analysis (EDA)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2139672"/>
            <a:ext cx="636412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patterns and anomalies, visualized trends using bar charts, histograms, and scatter plots.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93244" y="3607237"/>
            <a:ext cx="694968" cy="22860"/>
          </a:xfrm>
          <a:prstGeom prst="roundRect">
            <a:avLst>
              <a:gd name="adj" fmla="val 130301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69382" y="3395305"/>
            <a:ext cx="446723" cy="4467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09399" y="3462218"/>
            <a:ext cx="16668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84903" y="3370421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Correlation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815239"/>
            <a:ext cx="636412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Examined relationships between variables (e.g., satisfaction vs. hours worked).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93244" y="5282803"/>
            <a:ext cx="694968" cy="22860"/>
          </a:xfrm>
          <a:prstGeom prst="roundRect">
            <a:avLst>
              <a:gd name="adj" fmla="val 130301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69382" y="5070872"/>
            <a:ext cx="446723" cy="4467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909399" y="5137785"/>
            <a:ext cx="16668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84903" y="5045988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5490805"/>
            <a:ext cx="636412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predictive models (e.g., logistic regression, decision trees) to identify key retention factors.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93244" y="6958370"/>
            <a:ext cx="694968" cy="22860"/>
          </a:xfrm>
          <a:prstGeom prst="roundRect">
            <a:avLst>
              <a:gd name="adj" fmla="val 130301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69382" y="6746438"/>
            <a:ext cx="446723" cy="4467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909399" y="6813352"/>
            <a:ext cx="16668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84903" y="6721554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Insights Extraction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7166372"/>
            <a:ext cx="636412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Focused on actionable insights for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8766"/>
            <a:ext cx="108852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Insights – Satisfaction and Retention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Low Satisfaction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1888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with low satisfaction (&lt; 0.5) are 3x more likely to quit.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Performers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1888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performers (last evaluation &gt; 0.8) have higher retention but risk burnout.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Highest Turnover Departments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9095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Sales: 28% quit rate, Technical: 20% quit rate.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800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Workload and Tenure Analysis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46690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735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Number of Projects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378166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handling 6+ projects showed higher dissatisfaction.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46690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73504"/>
            <a:ext cx="31113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Average Monthly Hours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281" y="378166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Optimal range: 140–200 hours/month, hours above 250 correlate with higher quit rates.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86901"/>
            <a:ext cx="7556421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913715"/>
            <a:ext cx="31738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Time Spent at Company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0604" y="642187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 of quitting peaks at 5 years tenure (likely due to stagnation).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57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Role of Compensation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801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73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Salary Impact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58212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salary employees have a 35% higher quit rate, high salary provides moderate retention but isn't the sole factor.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28017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73962"/>
            <a:ext cx="360818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Departmental Salary Trends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495419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and support roles are underpaid compared to others.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0086"/>
            <a:ext cx="69222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Promotions and Accidents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4507"/>
            <a:ext cx="1134070" cy="2050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9513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Promotions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459480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2% of employees were promoted in the last 5 years, lack of promotions strongly correlates with dissatisfaction.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75002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0018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Workplace Accidents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50997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with &gt;1 accident have lower satisfaction, though retention isn't directly impacted.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</TotalTime>
  <Words>467</Words>
  <Application>Microsoft Office PowerPoint</Application>
  <PresentationFormat>Custom</PresentationFormat>
  <Paragraphs>84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DM Sans</vt:lpstr>
      <vt:lpstr>PT Serif</vt:lpstr>
      <vt:lpstr>Calibri Light</vt:lpstr>
      <vt:lpstr>DM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2024-12-29T15:03:08Z</dcterms:created>
  <dcterms:modified xsi:type="dcterms:W3CDTF">2024-12-29T15:13:45Z</dcterms:modified>
</cp:coreProperties>
</file>